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856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8FB"/>
            </a:gs>
            <a:gs pos="40000">
              <a:srgbClr val="AED1FB"/>
            </a:gs>
            <a:gs pos="100000">
              <a:srgbClr val="00214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zjPqA2FIns&amp;feature=rela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BENEATH EARTH’S SURFACE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 much precip.:  flooding</a:t>
            </a:r>
          </a:p>
          <a:p>
            <a:pPr marL="342900" marR="0" lvl="0" indent="-342900" algn="l" rtl="0">
              <a:spcBef>
                <a:spcPts val="8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 little precip.:  drought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4800" b="1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BUDGETING”</a:t>
            </a:r>
            <a:r>
              <a:rPr lang="en-US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OUR WATER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657600"/>
            <a:ext cx="3200399" cy="28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657600"/>
            <a:ext cx="37338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Once in the ground what’s it look like?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Groundwater </a:t>
            </a:r>
            <a:r>
              <a:rPr lang="en-US" sz="4000" b="0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zones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</a:pPr>
            <a:endParaRPr sz="4000" b="1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 Zone of Saturation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lower portion – ALL pore spaces are filled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</a:pPr>
            <a:endParaRPr sz="4000" b="1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72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of this line is called the WATER TABLE!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28600"/>
            <a:ext cx="649490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228600" y="3429000"/>
            <a:ext cx="7772400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Zone of Aeration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upper portion –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between water table &amp; surface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WATER TABLE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height of the water table is affected by: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1.  Topography: </a:t>
            </a:r>
            <a:r>
              <a:rPr lang="en-US" sz="3600" b="0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hilly areas </a:t>
            </a: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deeper;  	   		</a:t>
            </a:r>
            <a:r>
              <a:rPr lang="en-US" sz="3600" b="1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swamps</a:t>
            </a: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closer to the surface</a:t>
            </a:r>
          </a:p>
          <a:p>
            <a:pPr marL="1428750" marR="0" lvl="2" indent="-51435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AutoNum type="arabicPeriod" startAt="2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Climate:  drier – deeper = deficit</a:t>
            </a:r>
          </a:p>
          <a:p>
            <a:pPr marL="1428750" marR="0" lvl="2" indent="-51435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   wetter – surface water = surplus</a:t>
            </a:r>
          </a:p>
          <a:p>
            <a:pPr marL="1428750" marR="0" lvl="2" indent="-51435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  Usage: overuse = deeper = deficit</a:t>
            </a:r>
          </a:p>
          <a:p>
            <a:pPr marL="1428750" marR="0" lvl="2" indent="-51435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Rain, snow, sleet = RECHARGES the water   </a:t>
            </a:r>
          </a:p>
          <a:p>
            <a:pPr marL="1428750" marR="0" lvl="2" indent="-51435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table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WATER CYCLE</a:t>
            </a:r>
          </a:p>
        </p:txBody>
      </p:sp>
      <p:pic>
        <p:nvPicPr>
          <p:cNvPr id="86" name="Shape 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371600"/>
            <a:ext cx="6553200" cy="514894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3124200" y="2971800"/>
            <a:ext cx="914400" cy="152399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5029200" y="3429000"/>
            <a:ext cx="1219199" cy="304799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6477000" y="3429000"/>
            <a:ext cx="914400" cy="152399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6858000" y="2743200"/>
            <a:ext cx="914400" cy="381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 REVIEW</a:t>
            </a:r>
          </a:p>
        </p:txBody>
      </p:sp>
      <p:sp>
        <p:nvSpPr>
          <p:cNvPr id="96" name="Shape 96"/>
          <p:cNvSpPr/>
          <p:nvPr/>
        </p:nvSpPr>
        <p:spPr>
          <a:xfrm>
            <a:off x="457200" y="1676400"/>
            <a:ext cx="46482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EVAPORATION</a:t>
            </a:r>
            <a:endParaRPr lang="en-US" sz="5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3429000" y="5334000"/>
            <a:ext cx="518664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TRANSPIRATION</a:t>
            </a:r>
          </a:p>
        </p:txBody>
      </p:sp>
      <p:sp>
        <p:nvSpPr>
          <p:cNvPr id="98" name="Shape 98"/>
          <p:cNvSpPr/>
          <p:nvPr/>
        </p:nvSpPr>
        <p:spPr>
          <a:xfrm>
            <a:off x="3962400" y="2967334"/>
            <a:ext cx="507192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CONDENSATION</a:t>
            </a:r>
          </a:p>
        </p:txBody>
      </p:sp>
      <p:sp>
        <p:nvSpPr>
          <p:cNvPr id="99" name="Shape 99"/>
          <p:cNvSpPr/>
          <p:nvPr/>
        </p:nvSpPr>
        <p:spPr>
          <a:xfrm>
            <a:off x="304800" y="4038600"/>
            <a:ext cx="48006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8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PRECIPITATION: A CLOSER LOOK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75% GOES INTO OCEANS</a:t>
            </a:r>
          </a:p>
          <a:p>
            <a:pPr marL="342900" marR="0" lvl="0" indent="-63500" algn="l" rtl="0">
              <a:spcBef>
                <a:spcPts val="880"/>
              </a:spcBef>
              <a:buClr>
                <a:schemeClr val="lt1"/>
              </a:buClr>
              <a:buFont typeface="Arial"/>
              <a:buNone/>
            </a:pPr>
            <a:endParaRPr sz="4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25% hits land to become:</a:t>
            </a:r>
          </a:p>
          <a:p>
            <a:pPr marL="342900" marR="0" lvl="0" indent="-342900" algn="l" rtl="0">
              <a:spcBef>
                <a:spcPts val="880"/>
              </a:spcBef>
              <a:buClr>
                <a:schemeClr val="lt1"/>
              </a:buClr>
              <a:buFont typeface="Arial"/>
              <a:buNone/>
            </a:pPr>
            <a:endParaRPr sz="4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Runoff			--Groundwater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590800" y="5791200"/>
            <a:ext cx="337669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 CLOSER LOOK AT PRECIPITATION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“GROUNDWATER”?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THAT SEEPS (</a:t>
            </a:r>
            <a:r>
              <a:rPr lang="en-US" sz="3200" b="0" i="1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INFILTRATES</a:t>
            </a:r>
            <a:r>
              <a:rPr lang="en-US" sz="32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INTO OPENINGS (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PORES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IN ROCKS &amp; SEDIMENT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AFFECTED BY: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a.  </a:t>
            </a:r>
            <a:r>
              <a:rPr lang="en-US" sz="3200" b="1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POROSITY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%OF OPEN SPACE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b.  </a:t>
            </a:r>
            <a:r>
              <a:rPr lang="en-US" sz="3200" b="1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PERMEABILITY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HOW FREELY THE  		      WATER PASSES THROUGH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GROUNDWATER moves through a </a:t>
            </a:r>
            <a:r>
              <a:rPr lang="en-US" sz="4000" b="0" i="1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permeable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layer until it reaches an </a:t>
            </a:r>
            <a:r>
              <a:rPr lang="en-US" sz="40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impermeable 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</a:p>
          <a:p>
            <a:pPr marL="342900" marR="0" lvl="0" indent="-88900" algn="l" rtl="0">
              <a:spcBef>
                <a:spcPts val="800"/>
              </a:spcBef>
              <a:buClr>
                <a:schemeClr val="lt1"/>
              </a:buClr>
              <a:buFont typeface="Arial"/>
              <a:buNone/>
            </a:pPr>
            <a:endParaRPr sz="4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AQUIFER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tap into for LARGE water supply (cities, towns)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“GROUNDWATER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4800" b="1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BUDGETING”</a:t>
            </a:r>
            <a:r>
              <a:rPr lang="en-US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OUR WATER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Like a financial budget, water is “budgeted” by geologists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terms: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1. income = precipitation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2. expense = evaporation, transpiration,     	     run-off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BUDGET IS ALWAYS BALANCED</a:t>
            </a:r>
          </a:p>
          <a:p>
            <a:pPr marL="342900" marR="0" lvl="0" indent="-342900" algn="l" rtl="0">
              <a:spcBef>
                <a:spcPts val="8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“LOCAL” BUDGET IS USUALLY NOT BALANCED</a:t>
            </a:r>
          </a:p>
          <a:p>
            <a:pPr marL="742950" marR="0" lvl="1" indent="-28575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AFFECTED BY:  Temperature, vegetation, wind,</a:t>
            </a:r>
          </a:p>
          <a:p>
            <a:pPr marL="742950" marR="0" lvl="1" indent="-28575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how long it rains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4800" b="1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BUDGETING”</a:t>
            </a:r>
            <a:r>
              <a:rPr lang="en-US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OUR WATER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Let’s practice doing a water budget</a:t>
            </a: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1371600"/>
            <a:ext cx="7848599" cy="4666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(4:3)</PresentationFormat>
  <Paragraphs>56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WATER BENEATH EARTH’S SURFACE</vt:lpstr>
      <vt:lpstr>THE WATER CYCLE</vt:lpstr>
      <vt:lpstr>VOCAB REVIEW</vt:lpstr>
      <vt:lpstr>PRECIPITATION: A CLOSER LOOK</vt:lpstr>
      <vt:lpstr>WHAT IS “GROUNDWATER”?</vt:lpstr>
      <vt:lpstr>WHAT IS “GROUNDWATER”?</vt:lpstr>
      <vt:lpstr>“BUDGETING” OUR WATER</vt:lpstr>
      <vt:lpstr>“BUDGETING” OUR WATER</vt:lpstr>
      <vt:lpstr>Let’s practice doing a water budget</vt:lpstr>
      <vt:lpstr>“BUDGETING” OUR WATER</vt:lpstr>
      <vt:lpstr>Once in the ground what’s it look like?</vt:lpstr>
      <vt:lpstr>PowerPoint Presentation</vt:lpstr>
      <vt:lpstr>THE WATER TABLE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BENEATH EARTH’S SURFACE</dc:title>
  <dc:creator>Laura Berube</dc:creator>
  <cp:lastModifiedBy>Laura Berube</cp:lastModifiedBy>
  <cp:revision>1</cp:revision>
  <dcterms:modified xsi:type="dcterms:W3CDTF">2016-12-01T14:46:06Z</dcterms:modified>
</cp:coreProperties>
</file>